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61" r:id="rId3"/>
    <p:sldId id="262" r:id="rId4"/>
    <p:sldId id="263" r:id="rId5"/>
    <p:sldId id="268" r:id="rId6"/>
    <p:sldId id="269" r:id="rId7"/>
    <p:sldId id="270" r:id="rId8"/>
    <p:sldId id="271"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7" d="100"/>
          <a:sy n="87" d="100"/>
        </p:scale>
        <p:origin x="1416"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5D8C7443-EBA9-F744-B263-EED5BB7E820C}" type="datetimeFigureOut">
              <a:rPr lang="en-US" smtClean="0"/>
              <a:t>9/16/2018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D45C65B-4E85-E241-AE87-386E6D50A24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D8C7443-EBA9-F744-B263-EED5BB7E820C}" type="datetimeFigureOut">
              <a:rPr lang="en-US" smtClean="0"/>
              <a:t>9/16/2018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45C65B-4E85-E241-AE87-386E6D50A24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D8C7443-EBA9-F744-B263-EED5BB7E820C}" type="datetimeFigureOut">
              <a:rPr lang="en-US" smtClean="0"/>
              <a:t>9/16/2018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45C65B-4E85-E241-AE87-386E6D50A24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D8C7443-EBA9-F744-B263-EED5BB7E820C}" type="datetimeFigureOut">
              <a:rPr lang="en-US" smtClean="0"/>
              <a:t>9/16/2018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45C65B-4E85-E241-AE87-386E6D50A24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5D8C7443-EBA9-F744-B263-EED5BB7E820C}" type="datetimeFigureOut">
              <a:rPr lang="en-US" smtClean="0"/>
              <a:t>9/16/2018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45C65B-4E85-E241-AE87-386E6D50A24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5D8C7443-EBA9-F744-B263-EED5BB7E820C}" type="datetimeFigureOut">
              <a:rPr lang="en-US" smtClean="0"/>
              <a:t>9/16/2018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45C65B-4E85-E241-AE87-386E6D50A24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8C7443-EBA9-F744-B263-EED5BB7E820C}" type="datetimeFigureOut">
              <a:rPr lang="en-US" smtClean="0"/>
              <a:t>9/16/2018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45C65B-4E85-E241-AE87-386E6D50A24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D8C7443-EBA9-F744-B263-EED5BB7E820C}" type="datetimeFigureOut">
              <a:rPr lang="en-US" smtClean="0"/>
              <a:t>9/16/2018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45C65B-4E85-E241-AE87-386E6D50A24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5D8C7443-EBA9-F744-B263-EED5BB7E820C}" type="datetimeFigureOut">
              <a:rPr lang="en-US" smtClean="0"/>
              <a:t>9/16/2018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D45C65B-4E85-E241-AE87-386E6D50A24B}"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D8C7443-EBA9-F744-B263-EED5BB7E820C}" type="datetimeFigureOut">
              <a:rPr lang="en-US" smtClean="0"/>
              <a:t>9/16/2018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45C65B-4E85-E241-AE87-386E6D50A24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D8C7443-EBA9-F744-B263-EED5BB7E820C}" type="datetimeFigureOut">
              <a:rPr lang="en-US" smtClean="0"/>
              <a:t>9/16/2018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45C65B-4E85-E241-AE87-386E6D50A24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D8C7443-EBA9-F744-B263-EED5BB7E820C}" type="datetimeFigureOut">
              <a:rPr lang="en-US" smtClean="0"/>
              <a:t>9/16/2018</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D45C65B-4E85-E241-AE87-386E6D50A24B}"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069119"/>
            <a:ext cx="9144000" cy="707886"/>
          </a:xfrm>
          <a:prstGeom prst="rect">
            <a:avLst/>
          </a:prstGeom>
        </p:spPr>
        <p:txBody>
          <a:bodyPr wrap="square">
            <a:spAutoFit/>
          </a:bodyPr>
          <a:lstStyle/>
          <a:p>
            <a:pPr algn="ctr"/>
            <a:r>
              <a:rPr lang="en-US" sz="3600" b="1" u="sng" dirty="0"/>
              <a:t> </a:t>
            </a:r>
            <a:r>
              <a:rPr lang="en-US" sz="4000" b="1" u="sng" dirty="0">
                <a:latin typeface="+mj-lt"/>
              </a:rPr>
              <a:t>Baptist</a:t>
            </a:r>
          </a:p>
        </p:txBody>
      </p:sp>
      <p:sp>
        <p:nvSpPr>
          <p:cNvPr id="4" name="Rectangle 3">
            <a:extLst>
              <a:ext uri="{FF2B5EF4-FFF2-40B4-BE49-F238E27FC236}">
                <a16:creationId xmlns:a16="http://schemas.microsoft.com/office/drawing/2014/main" id="{F39C86B3-6F1B-4811-BEB4-CEBA9E27DA77}"/>
              </a:ext>
            </a:extLst>
          </p:cNvPr>
          <p:cNvSpPr/>
          <p:nvPr/>
        </p:nvSpPr>
        <p:spPr>
          <a:xfrm>
            <a:off x="1031632" y="2086708"/>
            <a:ext cx="7526214" cy="2841034"/>
          </a:xfrm>
          <a:prstGeom prst="rect">
            <a:avLst/>
          </a:prstGeom>
        </p:spPr>
        <p:txBody>
          <a:bodyPr wrap="square">
            <a:spAutoFit/>
          </a:bodyPr>
          <a:lstStyle/>
          <a:p>
            <a:pPr>
              <a:lnSpc>
                <a:spcPct val="107000"/>
              </a:lnSpc>
              <a:spcAft>
                <a:spcPts val="800"/>
              </a:spcAft>
            </a:pPr>
            <a:r>
              <a:rPr lang="en-US" sz="1100" b="1" dirty="0">
                <a:latin typeface="Calibri" panose="020F0502020204030204" pitchFamily="34" charset="0"/>
                <a:ea typeface="Calibri" panose="020F0502020204030204" pitchFamily="34" charset="0"/>
                <a:cs typeface="Times New Roman" panose="02020603050405020304" pitchFamily="18" charset="0"/>
              </a:rPr>
              <a:t>1</a:t>
            </a:r>
            <a:r>
              <a:rPr lang="en-US" sz="1100" dirty="0">
                <a:latin typeface="Calibri" panose="020F0502020204030204" pitchFamily="34" charset="0"/>
                <a:ea typeface="Calibri" panose="020F0502020204030204" pitchFamily="34" charset="0"/>
                <a:cs typeface="Times New Roman" panose="02020603050405020304" pitchFamily="18" charset="0"/>
              </a:rPr>
              <a:t> </a:t>
            </a:r>
            <a:r>
              <a:rPr lang="en-US" sz="2400" dirty="0">
                <a:latin typeface="Calibri" panose="020F0502020204030204" pitchFamily="34" charset="0"/>
                <a:ea typeface="Calibri" panose="020F0502020204030204" pitchFamily="34" charset="0"/>
                <a:cs typeface="Times New Roman" panose="02020603050405020304" pitchFamily="18" charset="0"/>
              </a:rPr>
              <a:t>A Baptist is an individual who has experienced salvation through personal faith in Jesus Christ. Baptists do not believe in proxy faith, where a priest or any other person mediates between the individual and God (1 Tim. 2:5). Every individual must come to the time in life when he/she receives Jesus Christ as personal Savior. This is the basic building block in the making of a Baptist. </a:t>
            </a:r>
          </a:p>
        </p:txBody>
      </p:sp>
    </p:spTree>
    <p:extLst>
      <p:ext uri="{BB962C8B-B14F-4D97-AF65-F5344CB8AC3E}">
        <p14:creationId xmlns:p14="http://schemas.microsoft.com/office/powerpoint/2010/main" val="2777841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069119"/>
            <a:ext cx="9144000" cy="707886"/>
          </a:xfrm>
          <a:prstGeom prst="rect">
            <a:avLst/>
          </a:prstGeom>
        </p:spPr>
        <p:txBody>
          <a:bodyPr wrap="square">
            <a:spAutoFit/>
          </a:bodyPr>
          <a:lstStyle/>
          <a:p>
            <a:pPr algn="ctr"/>
            <a:r>
              <a:rPr lang="en-US" sz="3600" b="1" u="sng" dirty="0"/>
              <a:t> </a:t>
            </a:r>
            <a:r>
              <a:rPr lang="en-US" sz="4000" b="1" u="sng" dirty="0">
                <a:latin typeface="+mj-lt"/>
              </a:rPr>
              <a:t>Baptist</a:t>
            </a:r>
          </a:p>
        </p:txBody>
      </p:sp>
      <p:sp>
        <p:nvSpPr>
          <p:cNvPr id="2" name="Rectangle 1">
            <a:extLst>
              <a:ext uri="{FF2B5EF4-FFF2-40B4-BE49-F238E27FC236}">
                <a16:creationId xmlns:a16="http://schemas.microsoft.com/office/drawing/2014/main" id="{063A046E-9D98-4355-BD0D-E9E3CEECD6E6}"/>
              </a:ext>
            </a:extLst>
          </p:cNvPr>
          <p:cNvSpPr/>
          <p:nvPr/>
        </p:nvSpPr>
        <p:spPr>
          <a:xfrm>
            <a:off x="2285999" y="1759408"/>
            <a:ext cx="6107723" cy="4026552"/>
          </a:xfrm>
          <a:prstGeom prst="rect">
            <a:avLst/>
          </a:prstGeom>
        </p:spPr>
        <p:txBody>
          <a:bodyPr wrap="square">
            <a:spAutoFit/>
          </a:bodyPr>
          <a:lstStyle/>
          <a:p>
            <a:pPr>
              <a:lnSpc>
                <a:spcPct val="107000"/>
              </a:lnSpc>
              <a:spcAft>
                <a:spcPts val="800"/>
              </a:spcAft>
            </a:pPr>
            <a:r>
              <a:rPr lang="en-US" sz="2400" b="1" dirty="0">
                <a:latin typeface="Calibri" panose="020F0502020204030204" pitchFamily="34" charset="0"/>
                <a:ea typeface="Calibri" panose="020F0502020204030204" pitchFamily="34" charset="0"/>
                <a:cs typeface="Times New Roman" panose="02020603050405020304" pitchFamily="18" charset="0"/>
              </a:rPr>
              <a:t>2</a:t>
            </a:r>
            <a:r>
              <a:rPr lang="en-US" sz="2400" dirty="0">
                <a:latin typeface="Calibri" panose="020F0502020204030204" pitchFamily="34" charset="0"/>
                <a:ea typeface="Calibri" panose="020F0502020204030204" pitchFamily="34" charset="0"/>
                <a:cs typeface="Times New Roman" panose="02020603050405020304" pitchFamily="18" charset="0"/>
              </a:rPr>
              <a:t> A Baptist is one who acknowledges the sufficiency of Scripture. Such an individual believes the Bible is God's truth without any error. That is the foundation of all we do and believe. God's Word clearly declares, </a:t>
            </a:r>
            <a:r>
              <a:rPr lang="en-US" sz="2400" i="1" dirty="0">
                <a:latin typeface="Calibri" panose="020F0502020204030204" pitchFamily="34" charset="0"/>
                <a:ea typeface="Calibri" panose="020F0502020204030204" pitchFamily="34" charset="0"/>
                <a:cs typeface="Times New Roman" panose="02020603050405020304" pitchFamily="18" charset="0"/>
              </a:rPr>
              <a:t>All scripture is given by inspiration of God, and is profitable for doctrine, for reproof, for correction, for instruction in righteousness: that the man God may be perfect, thoroughly furnished unto all good works </a:t>
            </a:r>
            <a:r>
              <a:rPr lang="en-US" sz="2400" dirty="0">
                <a:latin typeface="Calibri" panose="020F0502020204030204" pitchFamily="34" charset="0"/>
                <a:ea typeface="Calibri" panose="020F0502020204030204" pitchFamily="34" charset="0"/>
                <a:cs typeface="Times New Roman" panose="02020603050405020304" pitchFamily="18" charset="0"/>
              </a:rPr>
              <a:t>(2 Tim. 3:16-17). </a:t>
            </a:r>
          </a:p>
        </p:txBody>
      </p:sp>
    </p:spTree>
    <p:extLst>
      <p:ext uri="{BB962C8B-B14F-4D97-AF65-F5344CB8AC3E}">
        <p14:creationId xmlns:p14="http://schemas.microsoft.com/office/powerpoint/2010/main" val="1516311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069119"/>
            <a:ext cx="9144000" cy="707886"/>
          </a:xfrm>
          <a:prstGeom prst="rect">
            <a:avLst/>
          </a:prstGeom>
        </p:spPr>
        <p:txBody>
          <a:bodyPr wrap="square">
            <a:spAutoFit/>
          </a:bodyPr>
          <a:lstStyle/>
          <a:p>
            <a:pPr algn="ctr"/>
            <a:r>
              <a:rPr lang="en-US" sz="3600" b="1" u="sng" dirty="0"/>
              <a:t> </a:t>
            </a:r>
            <a:r>
              <a:rPr lang="en-US" sz="4000" b="1" u="sng" dirty="0">
                <a:latin typeface="+mj-lt"/>
              </a:rPr>
              <a:t>Baptist</a:t>
            </a:r>
          </a:p>
        </p:txBody>
      </p:sp>
      <p:sp>
        <p:nvSpPr>
          <p:cNvPr id="2" name="Rectangle 1">
            <a:extLst>
              <a:ext uri="{FF2B5EF4-FFF2-40B4-BE49-F238E27FC236}">
                <a16:creationId xmlns:a16="http://schemas.microsoft.com/office/drawing/2014/main" id="{A2A3B901-E139-4DEB-B54F-4609C0F5A371}"/>
              </a:ext>
            </a:extLst>
          </p:cNvPr>
          <p:cNvSpPr/>
          <p:nvPr/>
        </p:nvSpPr>
        <p:spPr>
          <a:xfrm>
            <a:off x="1078523" y="2933993"/>
            <a:ext cx="7877907" cy="3299045"/>
          </a:xfrm>
          <a:prstGeom prst="rect">
            <a:avLst/>
          </a:prstGeom>
        </p:spPr>
        <p:txBody>
          <a:bodyPr wrap="square">
            <a:spAutoFit/>
          </a:bodyPr>
          <a:lstStyle/>
          <a:p>
            <a:pPr>
              <a:lnSpc>
                <a:spcPct val="107000"/>
              </a:lnSpc>
              <a:spcAft>
                <a:spcPts val="800"/>
              </a:spcAft>
            </a:pPr>
            <a:r>
              <a:rPr lang="en-US" sz="2800" b="1" dirty="0">
                <a:latin typeface="Calibri" panose="020F0502020204030204" pitchFamily="34" charset="0"/>
                <a:ea typeface="Calibri" panose="020F0502020204030204" pitchFamily="34" charset="0"/>
                <a:cs typeface="Times New Roman" panose="02020603050405020304" pitchFamily="18" charset="0"/>
              </a:rPr>
              <a:t>3</a:t>
            </a:r>
            <a:r>
              <a:rPr lang="en-US" sz="2800" dirty="0">
                <a:latin typeface="Calibri" panose="020F0502020204030204" pitchFamily="34" charset="0"/>
                <a:ea typeface="Calibri" panose="020F0502020204030204" pitchFamily="34" charset="0"/>
                <a:cs typeface="Times New Roman" panose="02020603050405020304" pitchFamily="18" charset="0"/>
              </a:rPr>
              <a:t> A Baptist is one who acknowledges the Lordship of Jesus Christ. All of our worship and service centers on Him. </a:t>
            </a:r>
            <a:r>
              <a:rPr lang="en-US" sz="2800" i="1" dirty="0">
                <a:latin typeface="Calibri" panose="020F0502020204030204" pitchFamily="34" charset="0"/>
                <a:ea typeface="Calibri" panose="020F0502020204030204" pitchFamily="34" charset="0"/>
                <a:cs typeface="Times New Roman" panose="02020603050405020304" pitchFamily="18" charset="0"/>
              </a:rPr>
              <a:t>He is the head of the body, the church: who is the beginning, the firstborn from the dead; that in all things he might have the preeminence. For it pleased the Father that in him should all fullness dwell</a:t>
            </a:r>
            <a:r>
              <a:rPr lang="en-US" sz="2800" dirty="0">
                <a:latin typeface="Calibri" panose="020F0502020204030204" pitchFamily="34" charset="0"/>
                <a:ea typeface="Calibri" panose="020F0502020204030204" pitchFamily="34" charset="0"/>
                <a:cs typeface="Times New Roman" panose="02020603050405020304" pitchFamily="18" charset="0"/>
              </a:rPr>
              <a:t> (Col. 1:18-19). </a:t>
            </a:r>
          </a:p>
        </p:txBody>
      </p:sp>
    </p:spTree>
    <p:extLst>
      <p:ext uri="{BB962C8B-B14F-4D97-AF65-F5344CB8AC3E}">
        <p14:creationId xmlns:p14="http://schemas.microsoft.com/office/powerpoint/2010/main" val="79731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069119"/>
            <a:ext cx="9144000" cy="646331"/>
          </a:xfrm>
          <a:prstGeom prst="rect">
            <a:avLst/>
          </a:prstGeom>
        </p:spPr>
        <p:txBody>
          <a:bodyPr wrap="square">
            <a:spAutoFit/>
          </a:bodyPr>
          <a:lstStyle/>
          <a:p>
            <a:pPr algn="ctr"/>
            <a:r>
              <a:rPr lang="en-US" sz="3600" b="1" u="sng" dirty="0"/>
              <a:t>Scripture</a:t>
            </a:r>
            <a:endParaRPr lang="en-US" sz="4000" b="1" u="sng" dirty="0">
              <a:latin typeface="+mj-lt"/>
            </a:endParaRPr>
          </a:p>
        </p:txBody>
      </p:sp>
      <p:sp>
        <p:nvSpPr>
          <p:cNvPr id="2" name="Rectangle 1">
            <a:extLst>
              <a:ext uri="{FF2B5EF4-FFF2-40B4-BE49-F238E27FC236}">
                <a16:creationId xmlns:a16="http://schemas.microsoft.com/office/drawing/2014/main" id="{A2A3B901-E139-4DEB-B54F-4609C0F5A371}"/>
              </a:ext>
            </a:extLst>
          </p:cNvPr>
          <p:cNvSpPr/>
          <p:nvPr/>
        </p:nvSpPr>
        <p:spPr>
          <a:xfrm>
            <a:off x="1195754" y="2933993"/>
            <a:ext cx="7877907" cy="3041602"/>
          </a:xfrm>
          <a:prstGeom prst="rect">
            <a:avLst/>
          </a:prstGeom>
        </p:spPr>
        <p:txBody>
          <a:bodyPr wrap="square">
            <a:spAutoFit/>
          </a:bodyPr>
          <a:lstStyle/>
          <a:p>
            <a:pPr>
              <a:lnSpc>
                <a:spcPct val="107000"/>
              </a:lnSpc>
              <a:spcAft>
                <a:spcPts val="750"/>
              </a:spcAft>
            </a:pPr>
            <a:r>
              <a:rPr lang="en-US" sz="2000" dirty="0">
                <a:latin typeface="&amp;quot"/>
                <a:ea typeface="Times New Roman" panose="02020603050405020304" pitchFamily="18" charset="0"/>
                <a:cs typeface="Times New Roman" panose="02020603050405020304" pitchFamily="18" charset="0"/>
              </a:rPr>
              <a:t>The Holy Bible was written by men divinely inspired and is God's revelation of Himself to man. It is a perfect treasure of divine instruction. It has God for its author, salvation for its end, and truth, without any mixture of error, for its matter. Therefore, all Scripture is totally true and trustworthy. It reveals the principles by which God judges us, and therefore is, and will remain to the end of the world the true center of Christian union, and the supreme standard by which all human conduct, creeds, and religious opinions should be tried. All Scripture is a testimony to Christ, who is Himself the focus of divine revelation.</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0691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069119"/>
            <a:ext cx="9144000" cy="830997"/>
          </a:xfrm>
          <a:prstGeom prst="rect">
            <a:avLst/>
          </a:prstGeom>
        </p:spPr>
        <p:txBody>
          <a:bodyPr wrap="square">
            <a:spAutoFit/>
          </a:bodyPr>
          <a:lstStyle/>
          <a:p>
            <a:pPr algn="ctr"/>
            <a:r>
              <a:rPr lang="en-US" sz="4800" b="1" u="sng" dirty="0"/>
              <a:t>Scripture</a:t>
            </a:r>
            <a:endParaRPr lang="en-US" sz="4800" b="1" u="sng" dirty="0">
              <a:latin typeface="+mj-lt"/>
            </a:endParaRPr>
          </a:p>
        </p:txBody>
      </p:sp>
      <p:sp>
        <p:nvSpPr>
          <p:cNvPr id="2" name="Rectangle 1">
            <a:extLst>
              <a:ext uri="{FF2B5EF4-FFF2-40B4-BE49-F238E27FC236}">
                <a16:creationId xmlns:a16="http://schemas.microsoft.com/office/drawing/2014/main" id="{A2A3B901-E139-4DEB-B54F-4609C0F5A371}"/>
              </a:ext>
            </a:extLst>
          </p:cNvPr>
          <p:cNvSpPr/>
          <p:nvPr/>
        </p:nvSpPr>
        <p:spPr>
          <a:xfrm>
            <a:off x="1195755" y="2086708"/>
            <a:ext cx="6752492" cy="2754280"/>
          </a:xfrm>
          <a:prstGeom prst="rect">
            <a:avLst/>
          </a:prstGeom>
        </p:spPr>
        <p:txBody>
          <a:bodyPr wrap="square">
            <a:spAutoFit/>
          </a:bodyPr>
          <a:lstStyle/>
          <a:p>
            <a:pPr algn="ctr">
              <a:lnSpc>
                <a:spcPct val="107000"/>
              </a:lnSpc>
              <a:spcAft>
                <a:spcPts val="750"/>
              </a:spcAft>
            </a:pPr>
            <a:r>
              <a:rPr lang="en-US" sz="6600" dirty="0"/>
              <a:t>Psalm 19:7-11</a:t>
            </a:r>
          </a:p>
          <a:p>
            <a:pPr algn="ctr">
              <a:lnSpc>
                <a:spcPct val="107000"/>
              </a:lnSpc>
              <a:spcAft>
                <a:spcPts val="750"/>
              </a:spcAft>
            </a:pPr>
            <a:r>
              <a:rPr lang="en-US" sz="6600" dirty="0"/>
              <a:t>Psalm 119:102-105 </a:t>
            </a:r>
          </a:p>
          <a:p>
            <a:pPr>
              <a:lnSpc>
                <a:spcPct val="107000"/>
              </a:lnSpc>
              <a:spcAft>
                <a:spcPts val="750"/>
              </a:spcAft>
            </a:pPr>
            <a:r>
              <a:rPr lang="en-US" dirty="0"/>
              <a:t> </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32858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392284"/>
            <a:ext cx="9144000" cy="830997"/>
          </a:xfrm>
          <a:prstGeom prst="rect">
            <a:avLst/>
          </a:prstGeom>
        </p:spPr>
        <p:txBody>
          <a:bodyPr wrap="square">
            <a:spAutoFit/>
          </a:bodyPr>
          <a:lstStyle/>
          <a:p>
            <a:pPr algn="ctr"/>
            <a:r>
              <a:rPr lang="en-US" sz="4800" b="1" u="sng" dirty="0"/>
              <a:t>Scripture</a:t>
            </a:r>
            <a:endParaRPr lang="en-US" sz="4800" b="1" u="sng" dirty="0">
              <a:latin typeface="+mj-lt"/>
            </a:endParaRPr>
          </a:p>
        </p:txBody>
      </p:sp>
      <p:sp>
        <p:nvSpPr>
          <p:cNvPr id="2" name="Rectangle 1">
            <a:extLst>
              <a:ext uri="{FF2B5EF4-FFF2-40B4-BE49-F238E27FC236}">
                <a16:creationId xmlns:a16="http://schemas.microsoft.com/office/drawing/2014/main" id="{A2A3B901-E139-4DEB-B54F-4609C0F5A371}"/>
              </a:ext>
            </a:extLst>
          </p:cNvPr>
          <p:cNvSpPr/>
          <p:nvPr/>
        </p:nvSpPr>
        <p:spPr>
          <a:xfrm>
            <a:off x="1195754" y="2819986"/>
            <a:ext cx="7877907" cy="2682466"/>
          </a:xfrm>
          <a:prstGeom prst="rect">
            <a:avLst/>
          </a:prstGeom>
        </p:spPr>
        <p:txBody>
          <a:bodyPr wrap="square">
            <a:spAutoFit/>
          </a:bodyPr>
          <a:lstStyle/>
          <a:p>
            <a:pPr algn="ctr">
              <a:lnSpc>
                <a:spcPct val="107000"/>
              </a:lnSpc>
              <a:spcAft>
                <a:spcPts val="750"/>
              </a:spcAft>
            </a:pPr>
            <a:r>
              <a:rPr lang="en-US" sz="8800" dirty="0"/>
              <a:t>2</a:t>
            </a:r>
            <a:r>
              <a:rPr lang="en-US" sz="6600" dirty="0"/>
              <a:t>Timothy 3:16-17</a:t>
            </a:r>
          </a:p>
          <a:p>
            <a:pPr algn="ctr">
              <a:lnSpc>
                <a:spcPct val="107000"/>
              </a:lnSpc>
              <a:spcAft>
                <a:spcPts val="750"/>
              </a:spcAft>
            </a:pPr>
            <a:r>
              <a:rPr lang="en-US" sz="6600" dirty="0"/>
              <a:t> Romans 15:4 </a:t>
            </a:r>
            <a:endParaRPr lang="en-US" sz="6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57247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069119"/>
            <a:ext cx="9144000" cy="769441"/>
          </a:xfrm>
          <a:prstGeom prst="rect">
            <a:avLst/>
          </a:prstGeom>
        </p:spPr>
        <p:txBody>
          <a:bodyPr wrap="square">
            <a:spAutoFit/>
          </a:bodyPr>
          <a:lstStyle/>
          <a:p>
            <a:pPr algn="ctr"/>
            <a:r>
              <a:rPr lang="en-US" sz="4400" b="1" u="sng" dirty="0"/>
              <a:t>Scripture</a:t>
            </a:r>
            <a:endParaRPr lang="en-US" sz="4400" b="1" u="sng" dirty="0">
              <a:latin typeface="+mj-lt"/>
            </a:endParaRPr>
          </a:p>
        </p:txBody>
      </p:sp>
      <p:sp>
        <p:nvSpPr>
          <p:cNvPr id="2" name="Rectangle 1">
            <a:extLst>
              <a:ext uri="{FF2B5EF4-FFF2-40B4-BE49-F238E27FC236}">
                <a16:creationId xmlns:a16="http://schemas.microsoft.com/office/drawing/2014/main" id="{A2A3B901-E139-4DEB-B54F-4609C0F5A371}"/>
              </a:ext>
            </a:extLst>
          </p:cNvPr>
          <p:cNvSpPr/>
          <p:nvPr/>
        </p:nvSpPr>
        <p:spPr>
          <a:xfrm>
            <a:off x="633046" y="2394732"/>
            <a:ext cx="7877907" cy="3766672"/>
          </a:xfrm>
          <a:prstGeom prst="rect">
            <a:avLst/>
          </a:prstGeom>
        </p:spPr>
        <p:txBody>
          <a:bodyPr wrap="square">
            <a:spAutoFit/>
          </a:bodyPr>
          <a:lstStyle/>
          <a:p>
            <a:pPr algn="ctr">
              <a:lnSpc>
                <a:spcPct val="107000"/>
              </a:lnSpc>
              <a:spcAft>
                <a:spcPts val="750"/>
              </a:spcAft>
            </a:pPr>
            <a:r>
              <a:rPr lang="en-US" sz="4000" dirty="0">
                <a:latin typeface="&amp;quot"/>
                <a:ea typeface="Times New Roman" panose="02020603050405020304" pitchFamily="18" charset="0"/>
                <a:cs typeface="Times New Roman" panose="02020603050405020304" pitchFamily="18" charset="0"/>
              </a:rPr>
              <a:t>Romans 10:17</a:t>
            </a:r>
          </a:p>
          <a:p>
            <a:pPr algn="ctr">
              <a:lnSpc>
                <a:spcPct val="107000"/>
              </a:lnSpc>
              <a:spcAft>
                <a:spcPts val="750"/>
              </a:spcAft>
            </a:pPr>
            <a:r>
              <a:rPr lang="en-US" sz="4000" dirty="0">
                <a:latin typeface="&amp;quot"/>
                <a:ea typeface="Times New Roman" panose="02020603050405020304" pitchFamily="18" charset="0"/>
                <a:cs typeface="Times New Roman" panose="02020603050405020304" pitchFamily="18" charset="0"/>
              </a:rPr>
              <a:t>Psalms 119:105</a:t>
            </a:r>
          </a:p>
          <a:p>
            <a:pPr algn="ctr">
              <a:lnSpc>
                <a:spcPct val="107000"/>
              </a:lnSpc>
              <a:spcAft>
                <a:spcPts val="750"/>
              </a:spcAft>
            </a:pPr>
            <a:r>
              <a:rPr lang="en-US" sz="4000" dirty="0">
                <a:latin typeface="&amp;quot"/>
                <a:ea typeface="Times New Roman" panose="02020603050405020304" pitchFamily="18" charset="0"/>
                <a:cs typeface="Times New Roman" panose="02020603050405020304" pitchFamily="18" charset="0"/>
              </a:rPr>
              <a:t>Isiah 55:11</a:t>
            </a:r>
          </a:p>
          <a:p>
            <a:pPr algn="ctr">
              <a:lnSpc>
                <a:spcPct val="107000"/>
              </a:lnSpc>
              <a:spcAft>
                <a:spcPts val="750"/>
              </a:spcAft>
            </a:pPr>
            <a:r>
              <a:rPr lang="en-US" sz="4000" dirty="0">
                <a:latin typeface="&amp;quot"/>
                <a:ea typeface="Times New Roman" panose="02020603050405020304" pitchFamily="18" charset="0"/>
                <a:cs typeface="Times New Roman" panose="02020603050405020304" pitchFamily="18" charset="0"/>
              </a:rPr>
              <a:t>Jeremiah 23:29</a:t>
            </a:r>
          </a:p>
          <a:p>
            <a:pPr algn="ctr">
              <a:lnSpc>
                <a:spcPct val="107000"/>
              </a:lnSpc>
              <a:spcAft>
                <a:spcPts val="750"/>
              </a:spcAft>
            </a:pPr>
            <a:r>
              <a:rPr lang="en-US" sz="4000" dirty="0">
                <a:latin typeface="&amp;quot"/>
                <a:ea typeface="Times New Roman" panose="02020603050405020304" pitchFamily="18" charset="0"/>
                <a:cs typeface="Times New Roman" panose="02020603050405020304" pitchFamily="18" charset="0"/>
              </a:rPr>
              <a:t>Matthew 24:45.</a:t>
            </a:r>
            <a:endParaRPr lang="en-US" sz="4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96996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069119"/>
            <a:ext cx="9144000" cy="830997"/>
          </a:xfrm>
          <a:prstGeom prst="rect">
            <a:avLst/>
          </a:prstGeom>
        </p:spPr>
        <p:txBody>
          <a:bodyPr wrap="square">
            <a:spAutoFit/>
          </a:bodyPr>
          <a:lstStyle/>
          <a:p>
            <a:pPr algn="ctr"/>
            <a:r>
              <a:rPr lang="en-US" sz="4800" b="1" u="sng" dirty="0"/>
              <a:t>Scripture</a:t>
            </a:r>
            <a:endParaRPr lang="en-US" sz="4800" b="1" u="sng" dirty="0">
              <a:latin typeface="+mj-lt"/>
            </a:endParaRPr>
          </a:p>
        </p:txBody>
      </p:sp>
      <p:sp>
        <p:nvSpPr>
          <p:cNvPr id="2" name="Rectangle 1">
            <a:extLst>
              <a:ext uri="{FF2B5EF4-FFF2-40B4-BE49-F238E27FC236}">
                <a16:creationId xmlns:a16="http://schemas.microsoft.com/office/drawing/2014/main" id="{A2A3B901-E139-4DEB-B54F-4609C0F5A371}"/>
              </a:ext>
            </a:extLst>
          </p:cNvPr>
          <p:cNvSpPr/>
          <p:nvPr/>
        </p:nvSpPr>
        <p:spPr>
          <a:xfrm>
            <a:off x="445478" y="2555631"/>
            <a:ext cx="8628184" cy="2320251"/>
          </a:xfrm>
          <a:prstGeom prst="rect">
            <a:avLst/>
          </a:prstGeom>
        </p:spPr>
        <p:txBody>
          <a:bodyPr wrap="square">
            <a:spAutoFit/>
          </a:bodyPr>
          <a:lstStyle/>
          <a:p>
            <a:pPr algn="ctr">
              <a:lnSpc>
                <a:spcPct val="107000"/>
              </a:lnSpc>
              <a:spcAft>
                <a:spcPts val="750"/>
              </a:spcAft>
            </a:pPr>
            <a:r>
              <a:rPr lang="en-US" sz="6600" dirty="0">
                <a:latin typeface="&amp;quot"/>
                <a:ea typeface="Times New Roman" panose="02020603050405020304" pitchFamily="18" charset="0"/>
                <a:cs typeface="Times New Roman" panose="02020603050405020304" pitchFamily="18" charset="0"/>
              </a:rPr>
              <a:t>Hebrews 3: 12-14</a:t>
            </a:r>
          </a:p>
          <a:p>
            <a:pPr algn="ctr">
              <a:lnSpc>
                <a:spcPct val="107000"/>
              </a:lnSpc>
              <a:spcAft>
                <a:spcPts val="750"/>
              </a:spcAft>
            </a:pPr>
            <a:r>
              <a:rPr lang="en-US" sz="6600" dirty="0">
                <a:latin typeface="&amp;quot"/>
                <a:ea typeface="Calibri" panose="020F0502020204030204" pitchFamily="34" charset="0"/>
                <a:cs typeface="Times New Roman" panose="02020603050405020304" pitchFamily="18" charset="0"/>
              </a:rPr>
              <a:t>Joshua  1:8</a:t>
            </a:r>
            <a:endParaRPr lang="en-US" sz="6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0420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264</TotalTime>
  <Words>402</Words>
  <Application>Microsoft Office PowerPoint</Application>
  <PresentationFormat>On-screen Show (4:3)</PresentationFormat>
  <Paragraphs>24</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&amp;quot</vt:lpstr>
      <vt:lpstr>Calibri</vt:lpstr>
      <vt:lpstr>Constantia</vt:lpstr>
      <vt:lpstr>Times New Roman</vt:lpstr>
      <vt:lpstr>Wingdings 2</vt:lpstr>
      <vt:lpstr>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Liberty Hospice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Donnye Matthews</dc:creator>
  <cp:lastModifiedBy>ORBC</cp:lastModifiedBy>
  <cp:revision>13</cp:revision>
  <dcterms:created xsi:type="dcterms:W3CDTF">2014-06-03T21:58:12Z</dcterms:created>
  <dcterms:modified xsi:type="dcterms:W3CDTF">2018-09-16T15:10:18Z</dcterms:modified>
</cp:coreProperties>
</file>